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611" r:id="rId3"/>
    <p:sldId id="1168" r:id="rId4"/>
    <p:sldId id="1196" r:id="rId5"/>
    <p:sldId id="1183" r:id="rId6"/>
    <p:sldId id="1169" r:id="rId7"/>
    <p:sldId id="1181" r:id="rId8"/>
    <p:sldId id="1184" r:id="rId9"/>
    <p:sldId id="1180" r:id="rId10"/>
    <p:sldId id="1185" r:id="rId11"/>
    <p:sldId id="1186" r:id="rId12"/>
    <p:sldId id="1187" r:id="rId13"/>
    <p:sldId id="794" r:id="rId14"/>
    <p:sldId id="1182" r:id="rId15"/>
    <p:sldId id="1179" r:id="rId16"/>
    <p:sldId id="788" r:id="rId17"/>
    <p:sldId id="790" r:id="rId18"/>
    <p:sldId id="1193" r:id="rId19"/>
    <p:sldId id="769" r:id="rId20"/>
    <p:sldId id="1178" r:id="rId21"/>
    <p:sldId id="1172" r:id="rId22"/>
    <p:sldId id="789" r:id="rId23"/>
    <p:sldId id="791" r:id="rId24"/>
    <p:sldId id="792" r:id="rId25"/>
    <p:sldId id="793" r:id="rId26"/>
    <p:sldId id="1188" r:id="rId27"/>
    <p:sldId id="1197" r:id="rId2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3535" autoAdjust="0"/>
  </p:normalViewPr>
  <p:slideViewPr>
    <p:cSldViewPr snapToGrid="0" snapToObjects="1">
      <p:cViewPr varScale="1">
        <p:scale>
          <a:sx n="65" d="100"/>
          <a:sy n="65" d="100"/>
        </p:scale>
        <p:origin x="186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2794-CFCB-4670-A8BA-97D2FE44314B}" type="datetimeFigureOut">
              <a:rPr lang="en-NZ" smtClean="0"/>
              <a:t>13/03/2025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FE92-0A2D-4E43-98AE-23445E7FA6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1812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7898-608F-4AA6-8169-79D6C4D5CEED}" type="datetimeFigureOut">
              <a:rPr lang="en-NZ" smtClean="0"/>
              <a:t>13/03/2025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8" y="4783138"/>
            <a:ext cx="544480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06EAD-442D-4189-BB96-6072EB41E9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853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9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9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0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94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6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4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8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3E4FA-4A01-844E-B9D0-934A967CB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88359-FE43-E444-BDCD-51BD7BD88C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2551471"/>
            <a:ext cx="9144000" cy="43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7207/CRA.2.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97-024-04100-7?fromPaywallRec=fals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umennz.com/acumen-edelman-trust-barometer/acumen-edelman-trust-barometer-2023/" TargetMode="External"/><Relationship Id="rId2" Type="http://schemas.openxmlformats.org/officeDocument/2006/relationships/hyperlink" Target="https://www.wgtn.ac.nz/__data/assets/pdf_file/0011/1762562/trust-publication-201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en/publications/oecd-survey-on-drivers-of-trust-in-public-institutions-2024-results_9a20554b-e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446" y="3704492"/>
            <a:ext cx="799513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NZ" sz="2400" dirty="0"/>
              <a:t>Jonathan Boston</a:t>
            </a:r>
          </a:p>
          <a:p>
            <a:pPr lvl="0" algn="ctr">
              <a:spcBef>
                <a:spcPct val="20000"/>
              </a:spcBef>
            </a:pPr>
            <a:r>
              <a:rPr lang="en-NZ" sz="2400" dirty="0"/>
              <a:t>School of Government</a:t>
            </a:r>
          </a:p>
          <a:p>
            <a:pPr lvl="0" algn="ctr">
              <a:spcBef>
                <a:spcPct val="20000"/>
              </a:spcBef>
            </a:pPr>
            <a:r>
              <a:rPr lang="en-NZ" sz="2400" dirty="0"/>
              <a:t>Victoria University of Wellington</a:t>
            </a:r>
          </a:p>
          <a:p>
            <a:pPr lvl="0" algn="ctr">
              <a:spcBef>
                <a:spcPct val="20000"/>
              </a:spcBef>
            </a:pPr>
            <a:r>
              <a:rPr lang="en-NZ" sz="2400" dirty="0"/>
              <a:t>March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5F2B3-32A7-6044-0011-216BCB227D31}"/>
              </a:ext>
            </a:extLst>
          </p:cNvPr>
          <p:cNvSpPr txBox="1"/>
          <p:nvPr/>
        </p:nvSpPr>
        <p:spPr>
          <a:xfrm>
            <a:off x="1011578" y="1068519"/>
            <a:ext cx="72180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</a:rPr>
              <a:t>Trust, Science and Climate Change</a:t>
            </a:r>
          </a:p>
          <a:p>
            <a:pPr algn="ctr"/>
            <a:endParaRPr lang="en-NZ" sz="2800" b="1" dirty="0"/>
          </a:p>
          <a:p>
            <a:pPr algn="ctr"/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127694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4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300AE-D493-2CDD-2899-F45717285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9" y="747338"/>
            <a:ext cx="7887801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4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9E57A-2931-C46E-F6F4-784D0F80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0" y="733049"/>
            <a:ext cx="7916380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different colored rectangular shapes&#10;&#10;AI-generated content may be incorrect.">
            <a:extLst>
              <a:ext uri="{FF2B5EF4-FFF2-40B4-BE49-F238E27FC236}">
                <a16:creationId xmlns:a16="http://schemas.microsoft.com/office/drawing/2014/main" id="{C13B0B99-1BEA-FA88-E548-EFF9D421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46925"/>
            <a:ext cx="8178799" cy="4764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9B6DAB-9B29-5D00-7098-B45953F1D2C6}"/>
              </a:ext>
            </a:extLst>
          </p:cNvPr>
          <p:cNvSpPr/>
          <p:nvPr/>
        </p:nvSpPr>
        <p:spPr>
          <a:xfrm>
            <a:off x="808892" y="5990492"/>
            <a:ext cx="7467600" cy="300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/>
              <a:t>https://acumennz.com/acumen-edelman-trust-barometer/acumen-edelman-trust-barometer-2023/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792B0-609D-0539-E835-59A2B548407B}"/>
              </a:ext>
            </a:extLst>
          </p:cNvPr>
          <p:cNvSpPr/>
          <p:nvPr/>
        </p:nvSpPr>
        <p:spPr>
          <a:xfrm>
            <a:off x="482600" y="867508"/>
            <a:ext cx="7121563" cy="668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dirty="0">
                <a:solidFill>
                  <a:schemeClr val="tx1"/>
                </a:solidFill>
              </a:rPr>
              <a:t>Some NZ evidence regarding levels of public trust is concerning </a:t>
            </a:r>
          </a:p>
        </p:txBody>
      </p:sp>
    </p:spTree>
    <p:extLst>
      <p:ext uri="{BB962C8B-B14F-4D97-AF65-F5344CB8AC3E}">
        <p14:creationId xmlns:p14="http://schemas.microsoft.com/office/powerpoint/2010/main" val="37001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4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330C6-ACD9-1F6B-CC19-FE01AA34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07" y="1379143"/>
            <a:ext cx="6477984" cy="4835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E6F761-2EEC-18E7-B422-A1103F7DCA95}"/>
              </a:ext>
            </a:extLst>
          </p:cNvPr>
          <p:cNvSpPr/>
          <p:nvPr/>
        </p:nvSpPr>
        <p:spPr>
          <a:xfrm>
            <a:off x="737755" y="643468"/>
            <a:ext cx="7606145" cy="5722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NZ" sz="1600" b="0" i="0" dirty="0">
                <a:effectLst/>
              </a:rPr>
              <a:t>Kate Prickett and Simon Chapple, ‘Trust in Government and Covid-19 Vaccine Hesitancy</a:t>
            </a:r>
            <a:r>
              <a:rPr lang="en-NZ" sz="1600" b="0" i="1" dirty="0">
                <a:effectLst/>
              </a:rPr>
              <a:t>’, Policy Quarterly</a:t>
            </a:r>
            <a:r>
              <a:rPr lang="en-NZ" sz="1600" b="0" i="0" dirty="0">
                <a:effectLst/>
              </a:rPr>
              <a:t>, 17, 3, 2021, p.70 (NZ)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84684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FF66A-4CBC-DFA3-1652-D16EF4A7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E95467-AB1E-4772-3B33-692A0D44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45A13-9031-9936-F36C-36390587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FFFFFF"/>
                </a:solidFill>
              </a:rPr>
              <a:t>The current risks to science and trust in science – globally and locally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BF97BA-CA37-913F-4D0A-92B3E4CE7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7E04C4-9060-6E50-6A4B-9D5BBC24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4178-D0E4-B705-5A91-D0C591781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 fontScale="92500"/>
          </a:bodyPr>
          <a:lstStyle/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Powerful commercial interests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Authoritarian regimes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Populist movements – nationalist, illiberal, fundamentalist, etc.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Rapid spread of disinformation and misinformation via social media platforms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Reduced public spending on R&amp;D and mass sacking of scientists (as in US)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Political interference in research funding decisions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Constraints on freedom of expression </a:t>
            </a:r>
            <a:r>
              <a:rPr lang="en-US" sz="2400" dirty="0" err="1"/>
              <a:t>bvy</a:t>
            </a:r>
            <a:r>
              <a:rPr lang="en-US" sz="24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Withdrawal of support for international scientific bodies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NZ" sz="2300" dirty="0"/>
          </a:p>
        </p:txBody>
      </p:sp>
    </p:spTree>
    <p:extLst>
      <p:ext uri="{BB962C8B-B14F-4D97-AF65-F5344CB8AC3E}">
        <p14:creationId xmlns:p14="http://schemas.microsoft.com/office/powerpoint/2010/main" val="219057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DCD50-4428-A6AA-945D-21EF714D5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oke from a factory">
            <a:extLst>
              <a:ext uri="{FF2B5EF4-FFF2-40B4-BE49-F238E27FC236}">
                <a16:creationId xmlns:a16="http://schemas.microsoft.com/office/drawing/2014/main" id="{62C98B55-F7B2-055C-5915-930619E6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08" r="30843" b="-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3FA517-200A-6B1C-5A70-9FD61E83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NZ" sz="3500" b="1"/>
              <a:t>Trust, Science and Climate Change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777D96-7178-B9E0-E412-953DE963F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035630"/>
            <a:ext cx="3728507" cy="4493858"/>
          </a:xfrm>
        </p:spPr>
        <p:txBody>
          <a:bodyPr anchor="ctr">
            <a:normAutofit/>
          </a:bodyPr>
          <a:lstStyle/>
          <a:p>
            <a:pPr marL="174625" indent="-174625">
              <a:lnSpc>
                <a:spcPct val="90000"/>
              </a:lnSpc>
              <a:buAutoNum type="arabicPeriod"/>
            </a:pPr>
            <a:r>
              <a:rPr lang="en-NZ" sz="1400" dirty="0"/>
              <a:t>Tackling major global issues such as climate change requires robust scientific evidence and the willingness of policy-makers to apply this evidence prudently</a:t>
            </a:r>
          </a:p>
          <a:p>
            <a:pPr marL="174625" indent="-174625">
              <a:lnSpc>
                <a:spcPct val="90000"/>
              </a:lnSpc>
              <a:buAutoNum type="arabicPeriod"/>
            </a:pPr>
            <a:r>
              <a:rPr lang="en-NZ" sz="1400" dirty="0"/>
              <a:t>Globally, there has been a large investment in climate science, across multiple disciplines, since the 1980s, including the establishment of the Intergovernmental Panel on Climate Change (IPCC) to assess periodically the latest scientific evidence; six comprehensive reviews thus far and various special reports</a:t>
            </a:r>
          </a:p>
          <a:p>
            <a:pPr marL="174625" indent="-174625">
              <a:lnSpc>
                <a:spcPct val="90000"/>
              </a:lnSpc>
              <a:buAutoNum type="arabicPeriod"/>
            </a:pPr>
            <a:r>
              <a:rPr lang="en-NZ" sz="1400" dirty="0"/>
              <a:t>But three key problems: </a:t>
            </a:r>
          </a:p>
          <a:p>
            <a:pPr marL="271463" lvl="1" indent="-271463">
              <a:lnSpc>
                <a:spcPct val="90000"/>
              </a:lnSpc>
            </a:pPr>
            <a:r>
              <a:rPr lang="en-NZ" sz="1100" dirty="0"/>
              <a:t>much evidence is inconvenient to powerful vested interests; they have invested heavily in undermining public trust and confidence in the ‘mainstream’ evidence, sowing doubt, contributing to misinformation and disinformation, etc.</a:t>
            </a:r>
          </a:p>
          <a:p>
            <a:pPr marL="271463" lvl="1" indent="-271463">
              <a:lnSpc>
                <a:spcPct val="90000"/>
              </a:lnSpc>
            </a:pPr>
            <a:r>
              <a:rPr lang="en-NZ" sz="1100" dirty="0"/>
              <a:t>deep uncertainty + ongoing scientific debates about vital issues (e.g. climate sensitivity, the micro-physics of clouds, ice-sheet stability, tipping points, etc.)</a:t>
            </a:r>
          </a:p>
          <a:p>
            <a:pPr marL="271463" lvl="1" indent="-271463">
              <a:lnSpc>
                <a:spcPct val="90000"/>
              </a:lnSpc>
            </a:pPr>
            <a:r>
              <a:rPr lang="en-NZ" sz="1100" dirty="0"/>
              <a:t>policy-makers face many stark intertemporal and distributional trade-offs, both regarding mitigation (i.e. GHG emissions reductions) and adaptation</a:t>
            </a:r>
          </a:p>
        </p:txBody>
      </p:sp>
    </p:spTree>
    <p:extLst>
      <p:ext uri="{BB962C8B-B14F-4D97-AF65-F5344CB8AC3E}">
        <p14:creationId xmlns:p14="http://schemas.microsoft.com/office/powerpoint/2010/main" val="251123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BB7E3-B1FD-1016-3E0A-B7122A47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7" y="427"/>
            <a:ext cx="54646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1D55F-38CC-936E-2F73-FFE41108F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5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153EB-552B-B21D-A929-EA3B61F56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01561"/>
            <a:ext cx="8178799" cy="52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A318D-C717-7AC6-2D50-B5A64568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92" y="830510"/>
            <a:ext cx="6858264" cy="5117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36A1DD-B918-D3DD-55C5-9E7334C66BE0}"/>
              </a:ext>
            </a:extLst>
          </p:cNvPr>
          <p:cNvSpPr/>
          <p:nvPr/>
        </p:nvSpPr>
        <p:spPr>
          <a:xfrm>
            <a:off x="6962861" y="1764077"/>
            <a:ext cx="2072081" cy="3652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64" b="1" dirty="0">
                <a:solidFill>
                  <a:schemeClr val="tx1"/>
                </a:solidFill>
              </a:rPr>
              <a:t>UNFCCC</a:t>
            </a:r>
          </a:p>
          <a:p>
            <a:pPr algn="ctr"/>
            <a:r>
              <a:rPr lang="en-NZ" sz="2064" b="1" dirty="0">
                <a:solidFill>
                  <a:schemeClr val="tx1"/>
                </a:solidFill>
              </a:rPr>
              <a:t>FCCC/SB/2023/9</a:t>
            </a:r>
          </a:p>
          <a:p>
            <a:pPr algn="ctr"/>
            <a:endParaRPr lang="en-US" sz="2064" b="1" dirty="0">
              <a:solidFill>
                <a:schemeClr val="tx1"/>
              </a:solidFill>
            </a:endParaRPr>
          </a:p>
          <a:p>
            <a:pPr algn="ctr"/>
            <a:r>
              <a:rPr lang="en-US" sz="2064" b="1" i="1" dirty="0">
                <a:solidFill>
                  <a:schemeClr val="tx1"/>
                </a:solidFill>
              </a:rPr>
              <a:t>Synthesis report by the co-facilitators on the technical dialogue</a:t>
            </a:r>
            <a:r>
              <a:rPr lang="en-US" sz="2064" b="1" dirty="0">
                <a:solidFill>
                  <a:schemeClr val="tx1"/>
                </a:solidFill>
              </a:rPr>
              <a:t>, p.17</a:t>
            </a:r>
            <a:endParaRPr lang="en-US" sz="2064" b="1" i="1" dirty="0">
              <a:solidFill>
                <a:schemeClr val="tx1"/>
              </a:solidFill>
            </a:endParaRPr>
          </a:p>
          <a:p>
            <a:pPr algn="ctr"/>
            <a:endParaRPr lang="en-NZ" sz="2064" b="1" dirty="0">
              <a:solidFill>
                <a:schemeClr val="tx1"/>
              </a:solidFill>
            </a:endParaRPr>
          </a:p>
          <a:p>
            <a:pPr algn="ctr"/>
            <a:r>
              <a:rPr lang="en-NZ" sz="2064" b="1" dirty="0">
                <a:solidFill>
                  <a:schemeClr val="tx1"/>
                </a:solidFill>
              </a:rPr>
              <a:t>8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50816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F0B2E-BDCC-8F36-29B1-9F04CD92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5" y="857378"/>
            <a:ext cx="9003582" cy="51432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1BAEFD-5FBE-6CA6-CE45-D6FC7D480399}"/>
              </a:ext>
            </a:extLst>
          </p:cNvPr>
          <p:cNvSpPr/>
          <p:nvPr/>
        </p:nvSpPr>
        <p:spPr>
          <a:xfrm>
            <a:off x="1258349" y="243281"/>
            <a:ext cx="6493079" cy="6140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Tipping elements and tipping points</a:t>
            </a:r>
          </a:p>
        </p:txBody>
      </p:sp>
    </p:spTree>
    <p:extLst>
      <p:ext uri="{BB962C8B-B14F-4D97-AF65-F5344CB8AC3E}">
        <p14:creationId xmlns:p14="http://schemas.microsoft.com/office/powerpoint/2010/main" val="369937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5C3C-BAD0-4842-A808-BD26D67A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6C58-A18D-4335-BF3E-506EF783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90000"/>
              </a:lnSpc>
              <a:buFont typeface="Arial"/>
              <a:buAutoNum type="arabicPeriod"/>
            </a:pPr>
            <a:r>
              <a:rPr lang="en-NZ" sz="2300" dirty="0"/>
              <a:t>The importance of public trust in science, scientists and scientific evidence</a:t>
            </a:r>
          </a:p>
          <a:p>
            <a:pPr marL="514350" indent="-514350">
              <a:lnSpc>
                <a:spcPct val="90000"/>
              </a:lnSpc>
              <a:buFont typeface="Arial"/>
              <a:buAutoNum type="arabicPeriod"/>
            </a:pPr>
            <a:r>
              <a:rPr lang="en-NZ" sz="2300" dirty="0"/>
              <a:t>The links between trust in government and science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NZ" sz="2300" dirty="0"/>
              <a:t>The current risks to science, globally and locally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NZ" sz="2300" dirty="0"/>
              <a:t>Trust, science and climate change –evidence and trends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NZ" sz="2300" dirty="0"/>
              <a:t>Trump 2.0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NZ" sz="2300" dirty="0"/>
              <a:t>Implications and 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82327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C4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73709-3473-4002-A0D8-48B88E41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68655"/>
            <a:ext cx="8178799" cy="5520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D861AB-9042-E841-7B21-385F4A75434D}"/>
              </a:ext>
            </a:extLst>
          </p:cNvPr>
          <p:cNvSpPr txBox="1"/>
          <p:nvPr/>
        </p:nvSpPr>
        <p:spPr>
          <a:xfrm>
            <a:off x="1548882" y="2551837"/>
            <a:ext cx="2687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Keven Roy, Nicole S. Khan, Timothy A. Shaw, Robert E. Kopp and Benjamin P. Horton, ‘Sea level under climate change: Understanding the links between the past and the future’,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Climanosco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Research Articles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 14 Jan 2021,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https://doi.org/10.37207/CRA.2.6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3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14722-9615-7B4E-8C33-168E8D7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AED38B-D775-A129-02C8-C6EF44BD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4300" b="1"/>
              <a:t>Public trust in science, including climate science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B22F0F-6A3D-240C-AD06-BEEBA2A7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NZ" sz="1800" b="1"/>
              <a:t>First, the good news</a:t>
            </a:r>
            <a:r>
              <a:rPr lang="en-NZ" sz="1800"/>
              <a:t>: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NZ" sz="1800"/>
              <a:t>According to a  global survey of about 72,000 people across 68 countries during 2022-23 (including , 2000+ in NZ) published in </a:t>
            </a:r>
            <a:r>
              <a:rPr lang="en-NZ" sz="1800" i="1"/>
              <a:t>Nature</a:t>
            </a:r>
            <a:r>
              <a:rPr lang="en-NZ" sz="1800"/>
              <a:t> in January 2025, most people hold science and scientists in high regard, and they value scientific expertise and its role in addressing major societal issues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NZ" sz="1800"/>
              <a:t>New Zealanders are among the most trusting of scientists – ranking 9</a:t>
            </a:r>
            <a:r>
              <a:rPr lang="en-NZ" sz="1800" baseline="30000"/>
              <a:t>th</a:t>
            </a:r>
            <a:endParaRPr lang="en-NZ" sz="180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NZ" sz="1800"/>
              <a:t>Overall, globally, the following groups trusted science most: women, the elderly, the educated, higher-income earners, city dwellers, politically liberal, and religious believers – but there were country variations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NZ" sz="1800"/>
              <a:t>Unsurprisingly, those with more conservative political views in the US are less trusting of science (e.g. long-standing rejection of evolution, etc.)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NZ" sz="1800"/>
              <a:t>Separate studies indicate that those with a higher trust in science tend to take more measures to mitigate climate change</a:t>
            </a:r>
          </a:p>
          <a:p>
            <a:pPr marL="0" indent="0">
              <a:lnSpc>
                <a:spcPct val="90000"/>
              </a:lnSpc>
              <a:buNone/>
            </a:pPr>
            <a:endParaRPr lang="en-NZ" sz="1800"/>
          </a:p>
          <a:p>
            <a:pPr marL="0" indent="0">
              <a:lnSpc>
                <a:spcPct val="90000"/>
              </a:lnSpc>
              <a:buNone/>
            </a:pPr>
            <a:r>
              <a:rPr lang="en-NZ" sz="1800"/>
              <a:t>See: </a:t>
            </a:r>
            <a:r>
              <a:rPr lang="en-NZ" sz="1800">
                <a:hlinkClick r:id="rId2"/>
              </a:rPr>
              <a:t>https://www.nature.com/articles/s41597-024-04100-7?fromPaywallRec=false</a:t>
            </a:r>
            <a:endParaRPr lang="en-NZ" sz="1800"/>
          </a:p>
          <a:p>
            <a:pPr marL="0" indent="0">
              <a:lnSpc>
                <a:spcPct val="90000"/>
              </a:lnSpc>
              <a:buNone/>
            </a:pPr>
            <a:endParaRPr lang="en-NZ" sz="1800"/>
          </a:p>
          <a:p>
            <a:pPr marL="0" indent="0">
              <a:lnSpc>
                <a:spcPct val="90000"/>
              </a:lnSpc>
              <a:buNone/>
            </a:pPr>
            <a:endParaRPr lang="en-NZ" sz="1800"/>
          </a:p>
          <a:p>
            <a:pPr marL="0" indent="0">
              <a:lnSpc>
                <a:spcPct val="90000"/>
              </a:lnSpc>
              <a:buNone/>
            </a:pPr>
            <a:endParaRPr lang="en-NZ" sz="1800"/>
          </a:p>
          <a:p>
            <a:pPr marL="0" indent="0">
              <a:lnSpc>
                <a:spcPct val="90000"/>
              </a:lnSpc>
              <a:buNone/>
            </a:pPr>
            <a:endParaRPr lang="en-NZ" sz="180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340855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4722-9615-7B4E-8C33-168E8D7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B22F0F-6A3D-240C-AD06-BEEBA2A77B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endParaRPr lang="en-NZ" sz="1400" dirty="0"/>
          </a:p>
          <a:p>
            <a:pPr marL="457200" indent="-457200">
              <a:buAutoNum type="arabicPeriod"/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7D1018-C350-2CCF-DA34-C8246AFD2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518"/>
            <a:ext cx="8383170" cy="6348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50D7A7-CEF3-E02B-4B5E-751608D36466}"/>
              </a:ext>
            </a:extLst>
          </p:cNvPr>
          <p:cNvSpPr/>
          <p:nvPr/>
        </p:nvSpPr>
        <p:spPr>
          <a:xfrm>
            <a:off x="997527" y="6442364"/>
            <a:ext cx="7377546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50" dirty="0"/>
              <a:t>Source: https://www.phcc.org.nz/briefing/global-survey-shows-new-zealanders-value-science-highly-prioritise-public-health</a:t>
            </a:r>
          </a:p>
        </p:txBody>
      </p:sp>
    </p:spTree>
    <p:extLst>
      <p:ext uri="{BB962C8B-B14F-4D97-AF65-F5344CB8AC3E}">
        <p14:creationId xmlns:p14="http://schemas.microsoft.com/office/powerpoint/2010/main" val="221206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14722-9615-7B4E-8C33-168E8D7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B22F0F-6A3D-240C-AD06-BEEBA2A77B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endParaRPr lang="en-NZ" sz="1400" dirty="0"/>
          </a:p>
          <a:p>
            <a:pPr marL="457200" indent="-457200">
              <a:buAutoNum type="arabicPeriod"/>
            </a:pPr>
            <a:endParaRPr lang="en-NZ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0D7A7-CEF3-E02B-4B5E-751608D36466}"/>
              </a:ext>
            </a:extLst>
          </p:cNvPr>
          <p:cNvSpPr/>
          <p:nvPr/>
        </p:nvSpPr>
        <p:spPr>
          <a:xfrm>
            <a:off x="997527" y="6442364"/>
            <a:ext cx="7377546" cy="290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50" dirty="0"/>
              <a:t>Source: https://www.phcc.org.nz/briefing/global-survey-shows-new-zealanders-value-science-highly-prioritise-public-health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EF278-BBC4-909F-77CF-E7C5758A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6" y="633845"/>
            <a:ext cx="8259328" cy="52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4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14722-9615-7B4E-8C33-168E8D7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AED38B-D775-A129-02C8-C6EF44BD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4300" b="1"/>
              <a:t>Public trust in science, including climate science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B22F0F-6A3D-240C-AD06-BEEBA2A7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NZ" sz="1900" b="1" dirty="0"/>
              <a:t>Second, the bad news</a:t>
            </a:r>
            <a:r>
              <a:rPr lang="en-NZ" sz="1900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NZ" sz="1900" dirty="0"/>
              <a:t>Voters keep electing people sceptical of mainstream climate science to influential roles and challenging efforts by governments to reduce GHG emissions and implement effective adaptation measures</a:t>
            </a:r>
          </a:p>
          <a:p>
            <a:pPr marL="0" indent="0">
              <a:lnSpc>
                <a:spcPct val="90000"/>
              </a:lnSpc>
              <a:buNone/>
            </a:pPr>
            <a:endParaRPr lang="en-NZ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NZ" sz="1800" dirty="0"/>
              <a:t>Recent measures by the Trump Administration 2.0, drawing on </a:t>
            </a:r>
            <a:r>
              <a:rPr lang="en-NZ" sz="1800" i="1" dirty="0"/>
              <a:t>Project 2025</a:t>
            </a:r>
            <a:r>
              <a:rPr lang="en-NZ" sz="1800" dirty="0"/>
              <a:t>, include:</a:t>
            </a:r>
          </a:p>
          <a:p>
            <a:pPr marL="0" indent="0">
              <a:lnSpc>
                <a:spcPct val="90000"/>
              </a:lnSpc>
              <a:buNone/>
            </a:pPr>
            <a:endParaRPr lang="en-NZ" sz="1800" b="1" dirty="0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Abandoning the Paris Climate Change Agreement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Restricting international collaboration by scientists (e.g. IPCC)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Freezing clean energy funds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Removing information about climate change from federal websites and other forms of censorship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Reducing research funding for climate change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Sacking many scientists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1800" dirty="0"/>
              <a:t>Leadership appointments</a:t>
            </a:r>
          </a:p>
          <a:p>
            <a:pPr lvl="1">
              <a:lnSpc>
                <a:spcPct val="90000"/>
              </a:lnSpc>
            </a:pPr>
            <a:r>
              <a:rPr lang="en-NZ" sz="1700" dirty="0"/>
              <a:t>many people who have expressed scepticism about climate change have been appointed to key roles in the Administration: e.g. Lee Zeldin, who has voiced doubts about climate change, was confirmed as the Administrator of the Environmental Protection Agency (EPA) on 29 January 2025</a:t>
            </a:r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NZ" sz="1300" dirty="0"/>
          </a:p>
        </p:txBody>
      </p:sp>
    </p:spTree>
    <p:extLst>
      <p:ext uri="{BB962C8B-B14F-4D97-AF65-F5344CB8AC3E}">
        <p14:creationId xmlns:p14="http://schemas.microsoft.com/office/powerpoint/2010/main" val="2099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14722-9615-7B4E-8C33-168E8D7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AED38B-D775-A129-02C8-C6EF44BD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4300" b="1" dirty="0"/>
              <a:t>Implications and future prospects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B22F0F-6A3D-240C-AD06-BEEBA2A7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NZ" sz="2400" b="1" dirty="0"/>
              <a:t>We live in disturbing, if not fearful times …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NZ" sz="2000" dirty="0"/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2400" dirty="0"/>
              <a:t>The combination of Trump 2.0, autocracies, right-wing populism, political polarization, commercial vested interests, etc. seem destined to reduce public trust and confidence in democratic governance and science over the medium-term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NZ" sz="2400" dirty="0"/>
              <a:t>Progress to address many major global and local policy issues, including climate change, is likely to be more difficult over the medium-term, especially where trust in scientific evidence is essential for prudent policy-making and effective implementation</a:t>
            </a:r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NZ" sz="1300" dirty="0"/>
          </a:p>
        </p:txBody>
      </p:sp>
    </p:spTree>
    <p:extLst>
      <p:ext uri="{BB962C8B-B14F-4D97-AF65-F5344CB8AC3E}">
        <p14:creationId xmlns:p14="http://schemas.microsoft.com/office/powerpoint/2010/main" val="3845981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057A8-CC6C-ED36-BD30-3D45FAAA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C5C0B8-1490-D85C-612B-81F1C89C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D0B6DF-E32D-968B-B75F-CF2D5CF7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4300" b="1" dirty="0"/>
              <a:t>Implications and future prospects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2C94DC94-A68A-6A92-87E3-B55163055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498A39-8CC4-0096-E622-8273CE2C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NZ" sz="2400" b="1" dirty="0"/>
              <a:t>We live in disturbing, if not fearful times …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en-NZ" sz="2000" dirty="0"/>
          </a:p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NZ" sz="2400" dirty="0"/>
              <a:t>It will be difficult to counter any decline in trust given the influence of the negative forces that are at work globally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NZ" sz="2400" dirty="0"/>
              <a:t>Options include:</a:t>
            </a:r>
          </a:p>
          <a:p>
            <a:pPr lvl="1">
              <a:lnSpc>
                <a:spcPct val="90000"/>
              </a:lnSpc>
            </a:pPr>
            <a:r>
              <a:rPr lang="en-NZ" sz="1800" dirty="0"/>
              <a:t>Concerted regulation of major social media platforms like ‘X’ and Facebook, but this runs the risk of restricting freedom of expression</a:t>
            </a:r>
          </a:p>
          <a:p>
            <a:pPr lvl="1">
              <a:lnSpc>
                <a:spcPct val="90000"/>
              </a:lnSpc>
            </a:pPr>
            <a:r>
              <a:rPr lang="en-NZ" sz="1800" dirty="0"/>
              <a:t>Publicly-funded fact checking and science communication</a:t>
            </a:r>
          </a:p>
          <a:p>
            <a:pPr lvl="1">
              <a:lnSpc>
                <a:spcPct val="90000"/>
              </a:lnSpc>
            </a:pPr>
            <a:r>
              <a:rPr lang="en-NZ" sz="1800" dirty="0"/>
              <a:t>Reform of electoral/campaign finance – more transparency and donation limits</a:t>
            </a:r>
          </a:p>
          <a:p>
            <a:pPr lvl="1">
              <a:lnSpc>
                <a:spcPct val="90000"/>
              </a:lnSpc>
            </a:pPr>
            <a:r>
              <a:rPr lang="en-NZ" sz="1800" dirty="0"/>
              <a:t>Better civics education in schools</a:t>
            </a:r>
          </a:p>
          <a:p>
            <a:pPr lvl="1">
              <a:lnSpc>
                <a:spcPct val="90000"/>
              </a:lnSpc>
            </a:pPr>
            <a:r>
              <a:rPr lang="en-NZ" sz="1800" dirty="0"/>
              <a:t>Establish a Parliamentary Office for Science and Technology, etc.</a:t>
            </a:r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0" indent="0">
              <a:lnSpc>
                <a:spcPct val="90000"/>
              </a:lnSpc>
              <a:buNone/>
            </a:pPr>
            <a:endParaRPr lang="en-NZ" sz="13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NZ" sz="1300" dirty="0"/>
          </a:p>
        </p:txBody>
      </p:sp>
    </p:spTree>
    <p:extLst>
      <p:ext uri="{BB962C8B-B14F-4D97-AF65-F5344CB8AC3E}">
        <p14:creationId xmlns:p14="http://schemas.microsoft.com/office/powerpoint/2010/main" val="397183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9144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21E7541-0C6B-888A-785C-FA6D0720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956" b="-1"/>
          <a:stretch/>
        </p:blipFill>
        <p:spPr>
          <a:xfrm>
            <a:off x="425644" y="559901"/>
            <a:ext cx="8292710" cy="57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5C3C-BAD0-4842-A808-BD26D67A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FFFFFF"/>
                </a:solidFill>
              </a:rPr>
              <a:t>A Few References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6C58-A18D-4335-BF3E-506EF783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 fontScale="92500" lnSpcReduction="10000"/>
          </a:bodyPr>
          <a:lstStyle/>
          <a:p>
            <a:pPr algn="l" fontAlgn="base">
              <a:buFont typeface="+mj-lt"/>
              <a:buAutoNum type="arabicPeriod"/>
            </a:pPr>
            <a:endParaRPr lang="en-NZ" sz="1600" i="0" dirty="0">
              <a:effectLst/>
            </a:endParaRPr>
          </a:p>
          <a:p>
            <a:pPr algn="l" fontAlgn="base">
              <a:buFont typeface="+mj-lt"/>
              <a:buAutoNum type="arabicPeriod"/>
            </a:pPr>
            <a:endParaRPr lang="en-NZ" sz="1600" i="0" dirty="0">
              <a:effectLst/>
            </a:endParaRPr>
          </a:p>
          <a:p>
            <a:pPr marL="0" indent="0" algn="l" fontAlgn="base">
              <a:buNone/>
            </a:pPr>
            <a:endParaRPr lang="en-NZ" sz="1900" b="1" dirty="0"/>
          </a:p>
          <a:p>
            <a:pPr marL="0" indent="0" algn="l" fontAlgn="base">
              <a:buNone/>
            </a:pPr>
            <a:r>
              <a:rPr lang="en-NZ" sz="1900" b="1" dirty="0"/>
              <a:t>There is a vast academic on the topic of trust, lots of survey data, much debate …</a:t>
            </a:r>
          </a:p>
          <a:p>
            <a:pPr marL="0" indent="0" algn="l" fontAlgn="base">
              <a:buNone/>
            </a:pPr>
            <a:endParaRPr lang="en-NZ" sz="1600" dirty="0"/>
          </a:p>
          <a:p>
            <a:pPr fontAlgn="base">
              <a:buFont typeface="+mj-lt"/>
              <a:buAutoNum type="arabicPeriod"/>
            </a:pPr>
            <a:r>
              <a:rPr lang="en-NZ" sz="1600" i="0" dirty="0">
                <a:solidFill>
                  <a:srgbClr val="222222"/>
                </a:solidFill>
                <a:effectLst/>
              </a:rPr>
              <a:t>V. Cologna, et al., Trust in scientists and their role in society across 68 countries</a:t>
            </a:r>
            <a:r>
              <a:rPr lang="en-NZ" sz="1600" i="1" dirty="0">
                <a:solidFill>
                  <a:srgbClr val="222222"/>
                </a:solidFill>
                <a:effectLst/>
              </a:rPr>
              <a:t>, Nature Human Behaviour</a:t>
            </a:r>
            <a:r>
              <a:rPr lang="en-NZ" sz="1600" i="0" dirty="0">
                <a:solidFill>
                  <a:srgbClr val="222222"/>
                </a:solidFill>
                <a:effectLst/>
              </a:rPr>
              <a:t>, 2025</a:t>
            </a:r>
          </a:p>
          <a:p>
            <a:pPr fontAlgn="base">
              <a:buFont typeface="+mj-lt"/>
              <a:buAutoNum type="arabicPeriod"/>
            </a:pPr>
            <a:r>
              <a:rPr lang="en-NZ" sz="1600" i="0" dirty="0">
                <a:effectLst/>
              </a:rPr>
              <a:t>OECD, </a:t>
            </a:r>
            <a:r>
              <a:rPr lang="en-NZ" sz="1600" i="1" dirty="0">
                <a:effectLst/>
              </a:rPr>
              <a:t>Survey on Drivers of Trust in Public Institutions – 2024 Results:</a:t>
            </a:r>
            <a:r>
              <a:rPr lang="en-NZ" sz="1600" i="1" dirty="0"/>
              <a:t> </a:t>
            </a:r>
            <a:r>
              <a:rPr lang="en-NZ" sz="1600" i="1" dirty="0">
                <a:effectLst/>
              </a:rPr>
              <a:t>Building Trust in a Complex Policy Environment</a:t>
            </a:r>
          </a:p>
          <a:p>
            <a:pPr algn="l" fontAlgn="base">
              <a:buFont typeface="+mj-lt"/>
              <a:buAutoNum type="arabicPeriod"/>
            </a:pPr>
            <a:r>
              <a:rPr lang="en-NZ" sz="1600" dirty="0">
                <a:effectLst/>
              </a:rPr>
              <a:t>The </a:t>
            </a:r>
            <a:r>
              <a:rPr lang="en-NZ" sz="1600" i="1" dirty="0">
                <a:effectLst/>
              </a:rPr>
              <a:t>OECD Reinforcing Democracy Initiative:</a:t>
            </a:r>
            <a:r>
              <a:rPr lang="en-NZ" sz="1600" b="1" i="1" dirty="0">
                <a:effectLst/>
              </a:rPr>
              <a:t> </a:t>
            </a:r>
            <a:r>
              <a:rPr lang="en-NZ" sz="1600" b="0" i="1" dirty="0">
                <a:effectLst/>
              </a:rPr>
              <a:t>Monitoring Report – Assessing Progress and Charting the Way Forward</a:t>
            </a:r>
            <a:endParaRPr lang="en-NZ" sz="1600" i="1" dirty="0">
              <a:effectLst/>
            </a:endParaRPr>
          </a:p>
          <a:p>
            <a:pPr fontAlgn="base">
              <a:buFont typeface="+mj-lt"/>
              <a:buAutoNum type="arabicPeriod"/>
            </a:pPr>
            <a:r>
              <a:rPr lang="en-NZ" sz="1600" b="0" i="0" dirty="0">
                <a:effectLst/>
              </a:rPr>
              <a:t>Kate Prickett and Simon Chapple, ‘Trust in Government and Covid-19 Vaccine Hesitancy</a:t>
            </a:r>
            <a:r>
              <a:rPr lang="en-NZ" sz="1600" b="0" i="1" dirty="0">
                <a:effectLst/>
              </a:rPr>
              <a:t>’, Policy Quarterly</a:t>
            </a:r>
            <a:r>
              <a:rPr lang="en-NZ" sz="1600" b="0" i="0" dirty="0">
                <a:effectLst/>
              </a:rPr>
              <a:t>, 17, 3, 2021</a:t>
            </a:r>
          </a:p>
          <a:p>
            <a:pPr fontAlgn="base">
              <a:buFont typeface="+mj-lt"/>
              <a:buAutoNum type="arabicPeriod"/>
            </a:pPr>
            <a:r>
              <a:rPr lang="en-NZ" sz="1600" b="0" i="0" dirty="0">
                <a:effectLst/>
              </a:rPr>
              <a:t>Kate Prickett and Simon Chapple, </a:t>
            </a:r>
            <a:r>
              <a:rPr lang="en-NZ" sz="1600" b="0" i="1" dirty="0">
                <a:effectLst/>
              </a:rPr>
              <a:t>Who do we trust in New Zealand: 2016-2019 </a:t>
            </a:r>
            <a:r>
              <a:rPr lang="en-NZ" sz="1600" b="0" i="0" dirty="0">
                <a:effectLst/>
                <a:hlinkClick r:id="rId2"/>
              </a:rPr>
              <a:t>https://www.wgtn.ac.nz/__data/assets/pdf_file/0011/1762562/trust-publication-2019.pdf</a:t>
            </a:r>
            <a:endParaRPr lang="en-NZ" sz="1600" b="0" i="0" dirty="0">
              <a:effectLst/>
            </a:endParaRPr>
          </a:p>
          <a:p>
            <a:pPr fontAlgn="base">
              <a:buFont typeface="+mj-lt"/>
              <a:buAutoNum type="arabicPeriod"/>
            </a:pPr>
            <a:r>
              <a:rPr lang="en-NZ" sz="1600" b="0" i="0" dirty="0">
                <a:effectLst/>
              </a:rPr>
              <a:t>Thomas Simpson, </a:t>
            </a:r>
            <a:r>
              <a:rPr lang="en-NZ" sz="1600" b="0" i="1" dirty="0">
                <a:effectLst/>
              </a:rPr>
              <a:t>Trust: A Philosophical Study</a:t>
            </a:r>
            <a:r>
              <a:rPr lang="en-NZ" sz="1600" b="0" i="0" dirty="0">
                <a:effectLst/>
              </a:rPr>
              <a:t>, OUP, 2013</a:t>
            </a:r>
          </a:p>
          <a:p>
            <a:pPr fontAlgn="base">
              <a:buFont typeface="+mj-lt"/>
              <a:buAutoNum type="arabicPeriod"/>
            </a:pPr>
            <a:r>
              <a:rPr lang="en-NZ" sz="1600" dirty="0">
                <a:hlinkClick r:id="rId3"/>
              </a:rPr>
              <a:t>https://acumennz.com/acumen-edelman-trust-barometer/acumen-edelman-trust-barometer-2023/</a:t>
            </a:r>
            <a:endParaRPr lang="en-NZ" sz="1600" dirty="0"/>
          </a:p>
          <a:p>
            <a:pPr fontAlgn="base">
              <a:buFont typeface="+mj-lt"/>
              <a:buAutoNum type="arabicPeriod"/>
            </a:pPr>
            <a:endParaRPr lang="en-NZ" sz="1800" dirty="0"/>
          </a:p>
          <a:p>
            <a:pPr fontAlgn="base">
              <a:buFont typeface="+mj-lt"/>
              <a:buAutoNum type="arabicPeriod"/>
            </a:pPr>
            <a:endParaRPr lang="en-NZ" sz="1800" dirty="0"/>
          </a:p>
          <a:p>
            <a:pPr algn="l" fontAlgn="base">
              <a:buFont typeface="+mj-lt"/>
              <a:buAutoNum type="arabicPeriod"/>
            </a:pPr>
            <a:endParaRPr lang="en-NZ" sz="1600" b="1" i="1" dirty="0">
              <a:effectLst/>
            </a:endParaRPr>
          </a:p>
          <a:p>
            <a:pPr marL="0" indent="0" algn="l" fontAlgn="base">
              <a:buNone/>
            </a:pPr>
            <a:endParaRPr lang="en-NZ" sz="1800" b="1" i="1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NZ" sz="2300" dirty="0"/>
          </a:p>
        </p:txBody>
      </p:sp>
    </p:spTree>
    <p:extLst>
      <p:ext uri="{BB962C8B-B14F-4D97-AF65-F5344CB8AC3E}">
        <p14:creationId xmlns:p14="http://schemas.microsoft.com/office/powerpoint/2010/main" val="397285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A3116-60A0-2BEE-B226-BEE32785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AA6DBD-3016-CF70-A677-577496E98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C6C2-EF4B-2B75-4945-E6B93490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FFFFFF"/>
                </a:solidFill>
              </a:rPr>
              <a:t>Why trust in science, scientists and scientific evidence matters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802E6-2ADC-9874-60AB-55ADA603E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24B8A-EBDA-9A42-4815-748C229C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EC5B-335F-D55B-6805-05C97EBE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800" dirty="0"/>
              <a:t>Science involves independent, rigorous investigation (via multiple methodologies), subject to critical peer review; falsifiability is an important (but not the only) test of whether a hypothesis, theory or conjecture is scientific or not; uncertainty is an inherent feature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Scientific research and evidence provide a reliable basis for distinguishing truth from falsehood and enabling policy decisions based on robust evidence rather than prejudice, unfounded beliefs, misinformation, conspiracy theories, etc.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Public trust and confidence in science is thus vital for good governance, prudent decision-making and desirable policy outcomes – e.g. public health, work safety, a more sustainable environment, technological innovation, higher productivity, etc.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Public distrust of science contributes to:</a:t>
            </a:r>
          </a:p>
          <a:p>
            <a:pPr marL="571500" lvl="1" indent="-171450"/>
            <a:r>
              <a:rPr lang="en-US" sz="1400" dirty="0"/>
              <a:t>political polarization, disagreement, policy short-termism, policy failures</a:t>
            </a:r>
          </a:p>
          <a:p>
            <a:pPr marL="571500" lvl="1" indent="-171450"/>
            <a:r>
              <a:rPr lang="en-US" sz="1400" dirty="0"/>
              <a:t>vaccine hesitancy and/or resistance to health guidelines, putting communities at risk</a:t>
            </a:r>
          </a:p>
          <a:p>
            <a:pPr marL="571500" lvl="1" indent="-171450"/>
            <a:r>
              <a:rPr lang="en-US" sz="1400" dirty="0"/>
              <a:t>opposition to policies designed to protect the environment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NZ" sz="2300" dirty="0"/>
          </a:p>
        </p:txBody>
      </p:sp>
    </p:spTree>
    <p:extLst>
      <p:ext uri="{BB962C8B-B14F-4D97-AF65-F5344CB8AC3E}">
        <p14:creationId xmlns:p14="http://schemas.microsoft.com/office/powerpoint/2010/main" val="286517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A3116-60A0-2BEE-B226-BEE32785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AA6DBD-3016-CF70-A677-577496E98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C6C2-EF4B-2B75-4945-E6B93490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FFFFFF"/>
                </a:solidFill>
              </a:rPr>
              <a:t>The links between trust in government and science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802E6-2ADC-9874-60AB-55ADA603E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24B8A-EBDA-9A42-4815-748C229C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EC5B-335F-D55B-6805-05C97EBE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NZ" sz="2300" dirty="0"/>
              <a:t>People who trust the government to do the right thing are more likely to accept the scientific findings that the government endorses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NZ" sz="2300" dirty="0"/>
              <a:t>Where trust in government is low, people are more likely to question the science it promotes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NZ" sz="2300" dirty="0"/>
              <a:t>Public trust in science can influence how those policies are received. Those who believe in the credibility of science are more likely to comply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NZ" sz="2300" dirty="0"/>
              <a:t>The politicization of science (e.g. under Trump 2.0), is likely to erode trust in both government and science</a:t>
            </a:r>
          </a:p>
        </p:txBody>
      </p:sp>
    </p:spTree>
    <p:extLst>
      <p:ext uri="{BB962C8B-B14F-4D97-AF65-F5344CB8AC3E}">
        <p14:creationId xmlns:p14="http://schemas.microsoft.com/office/powerpoint/2010/main" val="230310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A3116-60A0-2BEE-B226-BEE32785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AA6DBD-3016-CF70-A677-577496E98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C6C2-EF4B-2B75-4945-E6B93490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NZ" sz="2800" b="1" dirty="0">
                <a:solidFill>
                  <a:srgbClr val="FFFFFF"/>
                </a:solidFill>
              </a:rPr>
              <a:t>The links between trust in government and science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802E6-2ADC-9874-60AB-55ADA603E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24B8A-EBDA-9A42-4815-748C229C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EC5B-335F-D55B-6805-05C97EBE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800" b="1" dirty="0"/>
              <a:t>OECD survey of public in OECD countries, 2023: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>
                <a:solidFill>
                  <a:srgbClr val="FF0000"/>
                </a:solidFill>
              </a:rPr>
              <a:t>39%: </a:t>
            </a:r>
            <a:r>
              <a:rPr lang="en-NZ" sz="2400" dirty="0"/>
              <a:t>trust their national government 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>
                <a:solidFill>
                  <a:srgbClr val="FF0000"/>
                </a:solidFill>
              </a:rPr>
              <a:t>37%: </a:t>
            </a:r>
            <a:r>
              <a:rPr lang="en-NZ" sz="2400" dirty="0"/>
              <a:t>are confident that their government balances the interests of current and future generations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>
                <a:solidFill>
                  <a:srgbClr val="FF0000"/>
                </a:solidFill>
              </a:rPr>
              <a:t>41%: </a:t>
            </a:r>
            <a:r>
              <a:rPr lang="en-NZ" sz="2400" dirty="0"/>
              <a:t>believe their government uses the best available evidence when taking a decision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1400" dirty="0"/>
              <a:t>OECD: </a:t>
            </a:r>
            <a:r>
              <a:rPr lang="en-NZ" sz="1400" dirty="0">
                <a:hlinkClick r:id="rId2"/>
              </a:rPr>
              <a:t>https://www.oecd.org/en/publications/oecd-survey-on-drivers-of-trust-in-public-institutions-2024-results_9a20554b-en.html</a:t>
            </a:r>
            <a:endParaRPr lang="en-NZ" sz="1400" dirty="0"/>
          </a:p>
          <a:p>
            <a:pPr marL="0" indent="0">
              <a:buNone/>
            </a:pPr>
            <a:endParaRPr lang="en-NZ" sz="1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05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4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B2A8F-132A-1C2E-99E5-024DE974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" y="602673"/>
            <a:ext cx="8268854" cy="52555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93E00F-3736-A4EB-C186-6CB0853C6727}"/>
              </a:ext>
            </a:extLst>
          </p:cNvPr>
          <p:cNvSpPr/>
          <p:nvPr/>
        </p:nvSpPr>
        <p:spPr>
          <a:xfrm>
            <a:off x="437573" y="5858214"/>
            <a:ext cx="8186882" cy="397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/>
              <a:t>OECD: https://www.oecd.org/en/publications/oecd-survey-on-drivers-of-trust-in-public-institutions-2024-results_9a20554b-en.html</a:t>
            </a:r>
          </a:p>
        </p:txBody>
      </p:sp>
    </p:spTree>
    <p:extLst>
      <p:ext uri="{BB962C8B-B14F-4D97-AF65-F5344CB8AC3E}">
        <p14:creationId xmlns:p14="http://schemas.microsoft.com/office/powerpoint/2010/main" val="3257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4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7C236-CCF4-D516-6D53-36BE0ED3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2" y="733049"/>
            <a:ext cx="8421275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template.pptx" id="{7064D57E-A04E-49A3-A8EA-B4671B9640B3}" vid="{559B883E-175F-46D7-B0FC-DC69DBA69A8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.pptx" id="{6CA65DA7-76F7-4CCB-848F-E1EDF2170FBE}" vid="{610E7FA8-4517-47B5-BEDD-3FF60DA958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6885</TotalTime>
  <Words>1521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Outline</vt:lpstr>
      <vt:lpstr>PowerPoint Presentation</vt:lpstr>
      <vt:lpstr>A Few References</vt:lpstr>
      <vt:lpstr>Why trust in science, scientists and scientific evidence matters</vt:lpstr>
      <vt:lpstr>The links between trust in government and science</vt:lpstr>
      <vt:lpstr>The links between trust in government and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current risks to science and trust in science – globally and locally</vt:lpstr>
      <vt:lpstr>Trust, Science and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trust in science, including climate science</vt:lpstr>
      <vt:lpstr>PowerPoint Presentation</vt:lpstr>
      <vt:lpstr>PowerPoint Presentation</vt:lpstr>
      <vt:lpstr>Public trust in science, including climate science</vt:lpstr>
      <vt:lpstr>Implications and future prospects</vt:lpstr>
      <vt:lpstr>Implications and future prospects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the economy after COVID-19: Principles and policies for a just transition to a sustainable future</dc:title>
  <dc:creator>Jonathan Boston</dc:creator>
  <cp:lastModifiedBy>Jonathan Boston</cp:lastModifiedBy>
  <cp:revision>362</cp:revision>
  <cp:lastPrinted>2023-06-22T00:16:37Z</cp:lastPrinted>
  <dcterms:created xsi:type="dcterms:W3CDTF">2020-07-16T20:19:46Z</dcterms:created>
  <dcterms:modified xsi:type="dcterms:W3CDTF">2025-03-12T18:40:38Z</dcterms:modified>
</cp:coreProperties>
</file>